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80" r:id="rId1"/>
  </p:sldMasterIdLst>
  <p:notesMasterIdLst>
    <p:notesMasterId r:id="rId28"/>
  </p:notesMasterIdLst>
  <p:sldIdLst>
    <p:sldId id="713" r:id="rId2"/>
    <p:sldId id="758" r:id="rId3"/>
    <p:sldId id="737" r:id="rId4"/>
    <p:sldId id="808" r:id="rId5"/>
    <p:sldId id="788" r:id="rId6"/>
    <p:sldId id="787" r:id="rId7"/>
    <p:sldId id="809" r:id="rId8"/>
    <p:sldId id="810" r:id="rId9"/>
    <p:sldId id="790" r:id="rId10"/>
    <p:sldId id="811" r:id="rId11"/>
    <p:sldId id="812" r:id="rId12"/>
    <p:sldId id="823" r:id="rId13"/>
    <p:sldId id="813" r:id="rId14"/>
    <p:sldId id="814" r:id="rId15"/>
    <p:sldId id="815" r:id="rId16"/>
    <p:sldId id="816" r:id="rId17"/>
    <p:sldId id="817" r:id="rId18"/>
    <p:sldId id="821" r:id="rId19"/>
    <p:sldId id="818" r:id="rId20"/>
    <p:sldId id="819" r:id="rId21"/>
    <p:sldId id="822" r:id="rId22"/>
    <p:sldId id="820" r:id="rId23"/>
    <p:sldId id="824" r:id="rId24"/>
    <p:sldId id="825" r:id="rId25"/>
    <p:sldId id="826" r:id="rId26"/>
    <p:sldId id="781" r:id="rId27"/>
  </p:sldIdLst>
  <p:sldSz cx="9144000" cy="5143500" type="screen16x9"/>
  <p:notesSz cx="6858000" cy="931386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3540F3E4-3A56-594D-A98C-62123F4F527F}">
          <p14:sldIdLst>
            <p14:sldId id="713"/>
            <p14:sldId id="758"/>
            <p14:sldId id="737"/>
            <p14:sldId id="808"/>
            <p14:sldId id="788"/>
            <p14:sldId id="787"/>
            <p14:sldId id="809"/>
            <p14:sldId id="810"/>
            <p14:sldId id="790"/>
            <p14:sldId id="811"/>
            <p14:sldId id="812"/>
            <p14:sldId id="823"/>
            <p14:sldId id="813"/>
            <p14:sldId id="814"/>
            <p14:sldId id="815"/>
            <p14:sldId id="816"/>
            <p14:sldId id="817"/>
            <p14:sldId id="821"/>
            <p14:sldId id="818"/>
            <p14:sldId id="819"/>
            <p14:sldId id="822"/>
            <p14:sldId id="820"/>
            <p14:sldId id="824"/>
            <p14:sldId id="825"/>
            <p14:sldId id="826"/>
            <p14:sldId id="7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clrMode="bw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531F"/>
    <a:srgbClr val="79C82A"/>
    <a:srgbClr val="BF5700"/>
    <a:srgbClr val="C01338"/>
    <a:srgbClr val="C00000"/>
    <a:srgbClr val="DE7E7A"/>
    <a:srgbClr val="D61C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84" autoAdjust="0"/>
    <p:restoredTop sz="34213" autoAdjust="0"/>
  </p:normalViewPr>
  <p:slideViewPr>
    <p:cSldViewPr>
      <p:cViewPr varScale="1">
        <p:scale>
          <a:sx n="65" d="100"/>
          <a:sy n="65" d="100"/>
        </p:scale>
        <p:origin x="5232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855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2787" y="51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fld id="{F6FD56A5-6355-4B13-B783-7CC5477550B3}" type="datetimeFigureOut">
              <a:rPr lang="en-US"/>
              <a:pPr>
                <a:defRPr/>
              </a:pPr>
              <a:t>10/12/22</a:t>
            </a:fld>
            <a:endParaRPr lang="en-US" dirty="0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27025" y="700088"/>
            <a:ext cx="6203950" cy="34909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24085"/>
            <a:ext cx="5486400" cy="4191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46554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846554"/>
            <a:ext cx="2971800" cy="46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332" tIns="45666" rIns="91332" bIns="45666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cs typeface="ヒラギノ角ゴ Pro W3"/>
              </a:defRPr>
            </a:lvl1pPr>
          </a:lstStyle>
          <a:p>
            <a:pPr>
              <a:defRPr/>
            </a:pPr>
            <a:fld id="{6E074355-CE0D-4C68-A6CB-C364ED71B3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0979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704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4437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765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5303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2365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623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6807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61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2720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6979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680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511628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82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006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099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567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658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46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6195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074355-CE0D-4C68-A6CB-C364ED71B33B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156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>
                <a:latin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856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150"/>
            <a:ext cx="8229600" cy="8572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3638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945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1950"/>
            <a:ext cx="8229600" cy="8572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52550"/>
            <a:ext cx="4038600" cy="3505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52550"/>
            <a:ext cx="4038600" cy="3505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48375" y="4629151"/>
            <a:ext cx="3095625" cy="51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318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2865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80210"/>
            <a:ext cx="8229600" cy="29489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1863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628650" y="3105150"/>
            <a:ext cx="56197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9"/>
          <p:cNvSpPr txBox="1">
            <a:spLocks/>
          </p:cNvSpPr>
          <p:nvPr/>
        </p:nvSpPr>
        <p:spPr>
          <a:xfrm>
            <a:off x="548640" y="4095750"/>
            <a:ext cx="7886700" cy="457201"/>
          </a:xfrm>
          <a:prstGeom prst="rect">
            <a:avLst/>
          </a:prstGeom>
        </p:spPr>
        <p:txBody>
          <a:bodyPr vert="horz" lIns="91440" tIns="45720" rIns="91440" bIns="45720" numCol="2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50000"/>
              </a:lnSpc>
              <a:spcAft>
                <a:spcPts val="0"/>
              </a:spcAft>
            </a:pPr>
            <a:r>
              <a:rPr lang="en-US" sz="11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Clint Tuttle</a:t>
            </a:r>
            <a:endParaRPr lang="en-US" sz="1100" b="1" i="0" cap="all" baseline="0" dirty="0">
              <a:solidFill>
                <a:schemeClr val="accent6">
                  <a:lumMod val="60000"/>
                  <a:lumOff val="40000"/>
                </a:schemeClr>
              </a:solidFill>
              <a:latin typeface="Arial Black" charset="0"/>
            </a:endParaRPr>
          </a:p>
          <a:p>
            <a:pPr fontAlgn="auto">
              <a:lnSpc>
                <a:spcPct val="30000"/>
              </a:lnSpc>
              <a:spcAft>
                <a:spcPts val="0"/>
              </a:spcAft>
            </a:pPr>
            <a:r>
              <a:rPr lang="en-US" sz="105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Senior Lecturer,</a:t>
            </a:r>
            <a:r>
              <a:rPr lang="en-US" sz="1050" baseline="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The University of Texas at Austin </a:t>
            </a:r>
          </a:p>
          <a:p>
            <a:pPr fontAlgn="auto">
              <a:lnSpc>
                <a:spcPct val="50000"/>
              </a:lnSpc>
              <a:spcAft>
                <a:spcPts val="0"/>
              </a:spcAft>
            </a:pPr>
            <a:r>
              <a:rPr lang="en-US" sz="11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Brad Poynter</a:t>
            </a:r>
          </a:p>
          <a:p>
            <a:pPr fontAlgn="auto">
              <a:lnSpc>
                <a:spcPct val="50000"/>
              </a:lnSpc>
              <a:spcAft>
                <a:spcPts val="0"/>
              </a:spcAft>
            </a:pPr>
            <a:r>
              <a:rPr lang="en-US" sz="11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Lecturer, The University of Texas at Austin</a:t>
            </a:r>
          </a:p>
        </p:txBody>
      </p:sp>
      <p:sp>
        <p:nvSpPr>
          <p:cNvPr id="12" name="Text Placeholder 9"/>
          <p:cNvSpPr txBox="1">
            <a:spLocks/>
          </p:cNvSpPr>
          <p:nvPr/>
        </p:nvSpPr>
        <p:spPr>
          <a:xfrm>
            <a:off x="548640" y="457200"/>
            <a:ext cx="7828444" cy="3892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endParaRPr lang="en-US" sz="1200" b="0" dirty="0"/>
          </a:p>
        </p:txBody>
      </p:sp>
      <p:sp>
        <p:nvSpPr>
          <p:cNvPr id="13" name="Title Placeholder 7"/>
          <p:cNvSpPr txBox="1">
            <a:spLocks/>
          </p:cNvSpPr>
          <p:nvPr/>
        </p:nvSpPr>
        <p:spPr>
          <a:xfrm>
            <a:off x="502920" y="1200150"/>
            <a:ext cx="7886700" cy="175260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800" b="1" i="0" kern="800" cap="all" normalizeH="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/>
              <a:t>MIS 281N</a:t>
            </a:r>
          </a:p>
          <a:p>
            <a:pPr fontAlgn="auto">
              <a:spcAft>
                <a:spcPts val="0"/>
              </a:spcAft>
            </a:pPr>
            <a:r>
              <a:rPr lang="en-US" sz="4000" dirty="0"/>
              <a:t>Data Management</a:t>
            </a:r>
          </a:p>
        </p:txBody>
      </p:sp>
      <p:sp>
        <p:nvSpPr>
          <p:cNvPr id="15" name="Text Placeholder 9"/>
          <p:cNvSpPr txBox="1">
            <a:spLocks/>
          </p:cNvSpPr>
          <p:nvPr/>
        </p:nvSpPr>
        <p:spPr>
          <a:xfrm>
            <a:off x="548640" y="3333749"/>
            <a:ext cx="7886700" cy="4572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4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sz="2000" b="1" dirty="0">
                <a:solidFill>
                  <a:schemeClr val="tx1"/>
                </a:solidFill>
              </a:rPr>
              <a:t>Class 8 – Data Warehouse ETL OLAP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15000" y="0"/>
            <a:ext cx="3345786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105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E169-84BD-4342-8129-069774D0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OLTP Reality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294761-1630-A54D-B11B-F2339E9E1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283074"/>
            <a:ext cx="8001000" cy="3803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894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B200E-B54F-2143-A3C2-2A606F19A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Analytics Needs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CC47A1-57CF-9440-BC5C-FB2424FEC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200150"/>
            <a:ext cx="8825566" cy="379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22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C5354-BE53-DF40-BC44-523933610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Warehousing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FAA10-734E-E24C-AA77-87BA7B499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291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6BCC1-7A43-0444-ABF9-9EB40A4D0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Converting Data into Information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FFC8B4-0722-3A4B-A7EA-2D262541E9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355394"/>
            <a:ext cx="7386170" cy="334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240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E45AE-FF81-214A-B25C-98186E4DF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Intelligence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DFB0AF-8D1B-3347-A6BA-95E5E6008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295400"/>
            <a:ext cx="8792819" cy="333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329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B7B8-840D-9F47-B96F-9D7B74E89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Warehouse Characteristics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D7BB91-B196-5542-975F-7BF96DE7A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200150"/>
            <a:ext cx="8644653" cy="372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432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C12B2-619F-BF4C-94B4-174BF9683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Database Architectures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2EA87-0364-B241-9734-B3FE6A318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295400"/>
            <a:ext cx="7431949" cy="37622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7AABED-8D2B-8445-AF5C-1BC67D42FD91}"/>
              </a:ext>
            </a:extLst>
          </p:cNvPr>
          <p:cNvSpPr txBox="1"/>
          <p:nvPr/>
        </p:nvSpPr>
        <p:spPr>
          <a:xfrm>
            <a:off x="457200" y="1295400"/>
            <a:ext cx="251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Scaling UP - $$$$$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8606F1-FD7F-394C-92EF-81D9F0DD1F2D}"/>
              </a:ext>
            </a:extLst>
          </p:cNvPr>
          <p:cNvSpPr/>
          <p:nvPr/>
        </p:nvSpPr>
        <p:spPr>
          <a:xfrm>
            <a:off x="3581400" y="2038351"/>
            <a:ext cx="1905000" cy="276998"/>
          </a:xfrm>
          <a:prstGeom prst="rect">
            <a:avLst/>
          </a:prstGeom>
          <a:solidFill>
            <a:srgbClr val="BF5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F29F1C-B1E9-8E46-8493-1E2061BDDB0B}"/>
              </a:ext>
            </a:extLst>
          </p:cNvPr>
          <p:cNvSpPr txBox="1"/>
          <p:nvPr/>
        </p:nvSpPr>
        <p:spPr>
          <a:xfrm>
            <a:off x="4023797" y="2038350"/>
            <a:ext cx="10054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System Bus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3A07CC-C6BF-164E-891E-8FD88C3F4274}"/>
              </a:ext>
            </a:extLst>
          </p:cNvPr>
          <p:cNvSpPr/>
          <p:nvPr/>
        </p:nvSpPr>
        <p:spPr>
          <a:xfrm>
            <a:off x="5638800" y="2038351"/>
            <a:ext cx="1905000" cy="276998"/>
          </a:xfrm>
          <a:prstGeom prst="rect">
            <a:avLst/>
          </a:prstGeom>
          <a:solidFill>
            <a:srgbClr val="BF5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CE018D-AFF0-A040-B102-13EF82D6EFAE}"/>
              </a:ext>
            </a:extLst>
          </p:cNvPr>
          <p:cNvSpPr txBox="1"/>
          <p:nvPr/>
        </p:nvSpPr>
        <p:spPr>
          <a:xfrm>
            <a:off x="6081197" y="2038350"/>
            <a:ext cx="10054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System Bus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73BB754-7BF3-0C43-8779-42D7B54D5B3E}"/>
              </a:ext>
            </a:extLst>
          </p:cNvPr>
          <p:cNvSpPr/>
          <p:nvPr/>
        </p:nvSpPr>
        <p:spPr>
          <a:xfrm>
            <a:off x="4648200" y="3790951"/>
            <a:ext cx="1905000" cy="276998"/>
          </a:xfrm>
          <a:prstGeom prst="rect">
            <a:avLst/>
          </a:prstGeom>
          <a:solidFill>
            <a:srgbClr val="BF57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303891-704B-FF4F-B9AD-354CD6C1B985}"/>
              </a:ext>
            </a:extLst>
          </p:cNvPr>
          <p:cNvSpPr txBox="1"/>
          <p:nvPr/>
        </p:nvSpPr>
        <p:spPr>
          <a:xfrm>
            <a:off x="5090597" y="3790950"/>
            <a:ext cx="10054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System Bus</a:t>
            </a:r>
          </a:p>
        </p:txBody>
      </p:sp>
    </p:spTree>
    <p:extLst>
      <p:ext uri="{BB962C8B-B14F-4D97-AF65-F5344CB8AC3E}">
        <p14:creationId xmlns:p14="http://schemas.microsoft.com/office/powerpoint/2010/main" val="2355403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8748B-908E-7B4C-9BC3-343120478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Separation of Compute and Disc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FC0A8-CB34-4B4D-BDE2-35A3BB245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Massively Parallel – Scaling OUT - $-$$$$$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3321EE-5403-174C-8DAE-E799EBBD3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1962150"/>
            <a:ext cx="3174156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709DDD-E2DD-E043-9C9A-1A4CD7207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844" y="1967006"/>
            <a:ext cx="3168537" cy="27383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92D95-416A-4948-9594-68D2E2CB7E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1962151"/>
            <a:ext cx="3085985" cy="2667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76B0FC6-ABF1-7F4F-9AE6-F5DE4BBC5BB0}"/>
              </a:ext>
            </a:extLst>
          </p:cNvPr>
          <p:cNvSpPr/>
          <p:nvPr/>
        </p:nvSpPr>
        <p:spPr>
          <a:xfrm>
            <a:off x="304800" y="3181350"/>
            <a:ext cx="8343785" cy="38100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C6531F"/>
                </a:highlight>
              </a:rPr>
              <a:t>Cloud – Hybrid Cloud - Network – Internet – TCP/IP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31BC0C-82BE-A848-8D14-D61854315892}"/>
              </a:ext>
            </a:extLst>
          </p:cNvPr>
          <p:cNvSpPr txBox="1"/>
          <p:nvPr/>
        </p:nvSpPr>
        <p:spPr>
          <a:xfrm>
            <a:off x="1922588" y="3910861"/>
            <a:ext cx="3165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CSV, Parquet, OPEN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6600503-FC2C-7148-B5B9-A6FE172888A1}"/>
              </a:ext>
            </a:extLst>
          </p:cNvPr>
          <p:cNvSpPr/>
          <p:nvPr/>
        </p:nvSpPr>
        <p:spPr>
          <a:xfrm>
            <a:off x="228600" y="4476750"/>
            <a:ext cx="266815" cy="2286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C95A0AA-6290-3E4D-A6EF-1386DEBD39E0}"/>
              </a:ext>
            </a:extLst>
          </p:cNvPr>
          <p:cNvSpPr/>
          <p:nvPr/>
        </p:nvSpPr>
        <p:spPr>
          <a:xfrm>
            <a:off x="2590800" y="4476750"/>
            <a:ext cx="266815" cy="2286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27CED2D-C902-5041-A3A5-C88E909610E6}"/>
              </a:ext>
            </a:extLst>
          </p:cNvPr>
          <p:cNvSpPr/>
          <p:nvPr/>
        </p:nvSpPr>
        <p:spPr>
          <a:xfrm>
            <a:off x="5676785" y="4400550"/>
            <a:ext cx="266815" cy="2286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959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7BE81-C1CB-4142-9E02-2B103C3E0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ETL – Extract Transform LoAD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2213B-BACE-EE4F-89C7-262A07D1BC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12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A5DD1-EF46-B645-B299-41CAE1D70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 Transform Load - ETL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C27CCD-E24C-3F42-A4CB-BE6D18130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295400"/>
            <a:ext cx="7010400" cy="345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15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52550"/>
            <a:ext cx="8153400" cy="3505200"/>
          </a:xfrm>
        </p:spPr>
        <p:txBody>
          <a:bodyPr>
            <a:normAutofit/>
          </a:bodyPr>
          <a:lstStyle/>
          <a:p>
            <a:r>
              <a:rPr lang="en-US" dirty="0"/>
              <a:t>Introduction to Data Warehousing</a:t>
            </a:r>
          </a:p>
          <a:p>
            <a:r>
              <a:rPr lang="en-US" dirty="0"/>
              <a:t>Data Warehouse Physical Architectures</a:t>
            </a:r>
          </a:p>
          <a:p>
            <a:r>
              <a:rPr lang="en-US" dirty="0"/>
              <a:t>Extract, Transform, Load</a:t>
            </a:r>
          </a:p>
          <a:p>
            <a:r>
              <a:rPr lang="en-US" dirty="0"/>
              <a:t>OLAP</a:t>
            </a:r>
          </a:p>
          <a:p>
            <a:endParaRPr lang="en-US" dirty="0"/>
          </a:p>
          <a:p>
            <a:r>
              <a:rPr lang="en-US" dirty="0"/>
              <a:t>Questions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38028072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3F91C-1CC2-E34E-A80C-66DB6FEA5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BD4708-5237-8645-8AA1-49D83CB1A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692" y="1269626"/>
            <a:ext cx="8017108" cy="372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886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3C9F6-BAF8-3E42-989A-9732A9DA3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OLAP – Online Analytical 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23143D-4308-954E-9E30-745EC17571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294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519F3-6FC0-1744-AB27-A2D7DD52D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OLAP – Online Analytical Processing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F45877-FA24-7A4E-94DC-622D76FA1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1352550"/>
            <a:ext cx="8001000" cy="3220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0024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0F930-1F47-2D46-9E0C-7F3F546C2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OLAP – Simple Retail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CEF99B-0C3E-7840-9BF0-C2B2DB66A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35" y="1406183"/>
            <a:ext cx="8305800" cy="329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990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44F32-0A4C-564F-8BA4-BB4988909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OLAP Operations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4D333C-A483-7C48-9FE5-7C81705F9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123950"/>
            <a:ext cx="8077200" cy="389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615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57358-D6D8-5347-97C1-DFB80CFDD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OLAP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D3524C-03DE-2A4B-9653-88DAB55CC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88" y="1201998"/>
            <a:ext cx="8077200" cy="389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228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79070-2173-944C-9418-9843F057B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Next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DDCF8-E8C5-7640-9692-C28EFD3113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352550"/>
            <a:ext cx="8229600" cy="3505200"/>
          </a:xfrm>
        </p:spPr>
        <p:txBody>
          <a:bodyPr>
            <a:normAutofit/>
          </a:bodyPr>
          <a:lstStyle/>
          <a:p>
            <a:pPr marL="457200" indent="-457200">
              <a:spcAft>
                <a:spcPts val="2400"/>
              </a:spcAft>
              <a:buClr>
                <a:srgbClr val="C00000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Always on Canvas</a:t>
            </a:r>
          </a:p>
          <a:p>
            <a:pPr marL="857250" lvl="1" indent="-457200">
              <a:spcAft>
                <a:spcPts val="2400"/>
              </a:spcAft>
              <a:buClr>
                <a:srgbClr val="C00000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Takeaways, Reflections, Questions – Due Sunday night</a:t>
            </a:r>
          </a:p>
          <a:p>
            <a:pPr marL="857250" lvl="1" indent="-457200">
              <a:spcAft>
                <a:spcPts val="2400"/>
              </a:spcAft>
              <a:buClr>
                <a:srgbClr val="C00000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Prepare for Mid-term – next Wednesday 10/19</a:t>
            </a:r>
          </a:p>
          <a:p>
            <a:pPr marL="857250" lvl="1" indent="-457200">
              <a:spcAft>
                <a:spcPts val="2400"/>
              </a:spcAft>
              <a:buClr>
                <a:srgbClr val="C00000"/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Teams and Final Project Spec will be published at 6 pm following Mid-term</a:t>
            </a:r>
          </a:p>
        </p:txBody>
      </p:sp>
    </p:spTree>
    <p:extLst>
      <p:ext uri="{BB962C8B-B14F-4D97-AF65-F5344CB8AC3E}">
        <p14:creationId xmlns:p14="http://schemas.microsoft.com/office/powerpoint/2010/main" val="1563480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14550"/>
            <a:ext cx="8229600" cy="85725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Questions?</a:t>
            </a:r>
            <a:br>
              <a:rPr lang="en-US" dirty="0"/>
            </a:br>
            <a:br>
              <a:rPr lang="en-US" dirty="0"/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Takeaways, Reflections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649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E2A0A-ACD9-414E-A7FB-CFAE5366F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3815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Brad Reflection – NoSQL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BAB97-5D41-114B-B04A-F42E78E71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CPU is now most expensive</a:t>
            </a:r>
          </a:p>
          <a:p>
            <a:r>
              <a:rPr lang="en-US" dirty="0"/>
              <a:t>SQL and NoSQL are equally relational</a:t>
            </a:r>
          </a:p>
          <a:p>
            <a:pPr lvl="1"/>
            <a:r>
              <a:rPr lang="en-US" dirty="0"/>
              <a:t>ERD is still foundational</a:t>
            </a:r>
          </a:p>
          <a:p>
            <a:r>
              <a:rPr lang="en-US" dirty="0"/>
              <a:t>SQL &amp; NoSQL awesome at OLTP</a:t>
            </a:r>
          </a:p>
          <a:p>
            <a:pPr lvl="1"/>
            <a:r>
              <a:rPr lang="en-US" dirty="0"/>
              <a:t>At web scale, SQL simply stops working</a:t>
            </a:r>
          </a:p>
          <a:p>
            <a:r>
              <a:rPr lang="en-US" dirty="0"/>
              <a:t>NoSQL is rigid and hard</a:t>
            </a:r>
          </a:p>
          <a:p>
            <a:pPr lvl="1"/>
            <a:r>
              <a:rPr lang="en-US" dirty="0"/>
              <a:t>Access patterns must be known in advance</a:t>
            </a:r>
          </a:p>
          <a:p>
            <a:pPr lvl="2"/>
            <a:r>
              <a:rPr lang="en-US" dirty="0"/>
              <a:t>Sure you can store anything anytime, but you can’t access it</a:t>
            </a:r>
          </a:p>
          <a:p>
            <a:r>
              <a:rPr lang="en-US" dirty="0"/>
              <a:t>SQL is AWESOME at ad hoc access</a:t>
            </a:r>
          </a:p>
        </p:txBody>
      </p:sp>
    </p:spTree>
    <p:extLst>
      <p:ext uri="{BB962C8B-B14F-4D97-AF65-F5344CB8AC3E}">
        <p14:creationId xmlns:p14="http://schemas.microsoft.com/office/powerpoint/2010/main" val="2021028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293D9-599C-A449-8253-43C9B36AB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Issues with Relational Databases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B85BAB-3A82-594C-BA2E-F471BD372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295400"/>
            <a:ext cx="8077200" cy="371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47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6EE5C-C0E4-5745-9A3C-8EB638E12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841E6-A185-4A4E-8A98-45FFAB0F2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Reduce redundant data, increase data integrity</a:t>
            </a:r>
          </a:p>
          <a:p>
            <a:pPr lvl="1"/>
            <a:r>
              <a:rPr lang="en-US" dirty="0"/>
              <a:t>Can answer more questions</a:t>
            </a:r>
          </a:p>
          <a:p>
            <a:pPr lvl="1"/>
            <a:r>
              <a:rPr lang="en-US" dirty="0"/>
              <a:t>Fastest on insert and update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Harder to understand</a:t>
            </a:r>
          </a:p>
          <a:p>
            <a:pPr lvl="1"/>
            <a:r>
              <a:rPr lang="en-US" dirty="0"/>
              <a:t>Joins burn CPU</a:t>
            </a:r>
          </a:p>
        </p:txBody>
      </p:sp>
    </p:spTree>
    <p:extLst>
      <p:ext uri="{BB962C8B-B14F-4D97-AF65-F5344CB8AC3E}">
        <p14:creationId xmlns:p14="http://schemas.microsoft.com/office/powerpoint/2010/main" val="2512233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6EE5C-C0E4-5745-9A3C-8EB638E12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Denormalization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841E6-A185-4A4E-8A98-45FFAB0F2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Read performance is FAST, no joins</a:t>
            </a:r>
          </a:p>
          <a:p>
            <a:pPr lvl="1"/>
            <a:r>
              <a:rPr lang="en-US" dirty="0"/>
              <a:t>Data easier to understand as related data is inline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Redundant data undermines integrity</a:t>
            </a:r>
          </a:p>
          <a:p>
            <a:pPr lvl="1"/>
            <a:r>
              <a:rPr lang="en-US" dirty="0"/>
              <a:t>Higher data storage costs</a:t>
            </a:r>
          </a:p>
        </p:txBody>
      </p:sp>
    </p:spTree>
    <p:extLst>
      <p:ext uri="{BB962C8B-B14F-4D97-AF65-F5344CB8AC3E}">
        <p14:creationId xmlns:p14="http://schemas.microsoft.com/office/powerpoint/2010/main" val="497117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CDE7B-C53B-664F-8D8B-21B5273C6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OLTP Needs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90C70B-230E-6448-8246-665424340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123950"/>
            <a:ext cx="8135336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351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25DFD-EF17-4F49-AB89-C0A041BE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OLTP Reality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1B3594-8B21-4244-8BDA-976D9C096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200150"/>
            <a:ext cx="7848600" cy="381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396872"/>
      </p:ext>
    </p:extLst>
  </p:cSld>
  <p:clrMapOvr>
    <a:masterClrMapping/>
  </p:clrMapOvr>
</p:sld>
</file>

<file path=ppt/theme/theme1.xml><?xml version="1.0" encoding="utf-8"?>
<a:theme xmlns:a="http://schemas.openxmlformats.org/drawingml/2006/main" name="16-9 Light Backgroun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12-5-Texas-McCombs_PowerPoint_16-9_TEMPLATE" id="{0FF1D5ED-592F-C84B-A033-417FE0F64B3A}" vid="{DD3FE9A3-FB3A-8141-8AE8-76F77B07EA05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8967</TotalTime>
  <Words>323</Words>
  <Application>Microsoft Macintosh PowerPoint</Application>
  <PresentationFormat>On-screen Show (16:9)</PresentationFormat>
  <Paragraphs>91</Paragraphs>
  <Slides>26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Arial Black</vt:lpstr>
      <vt:lpstr>Calibri</vt:lpstr>
      <vt:lpstr>16-9 Light Background</vt:lpstr>
      <vt:lpstr>PowerPoint Presentation</vt:lpstr>
      <vt:lpstr>Objectives</vt:lpstr>
      <vt:lpstr>Questions?  Takeaways, Reflections</vt:lpstr>
      <vt:lpstr>Brad Reflection – NoSQL Video</vt:lpstr>
      <vt:lpstr>Issues with Relational Databases</vt:lpstr>
      <vt:lpstr>Normalization</vt:lpstr>
      <vt:lpstr>Denormalization</vt:lpstr>
      <vt:lpstr>OLTP Needs</vt:lpstr>
      <vt:lpstr>OLTP Reality</vt:lpstr>
      <vt:lpstr>OLTP Reality</vt:lpstr>
      <vt:lpstr>Analytics Needs</vt:lpstr>
      <vt:lpstr>Data Warehousing</vt:lpstr>
      <vt:lpstr>Converting Data into Information</vt:lpstr>
      <vt:lpstr>Business Intelligence</vt:lpstr>
      <vt:lpstr>Warehouse Characteristics</vt:lpstr>
      <vt:lpstr>Parallel Database Architectures</vt:lpstr>
      <vt:lpstr>Separation of Compute and Disc</vt:lpstr>
      <vt:lpstr>ETL – Extract Transform LoAD</vt:lpstr>
      <vt:lpstr>Extract Transform Load - ETL</vt:lpstr>
      <vt:lpstr>Transform</vt:lpstr>
      <vt:lpstr>OLAP – Online Analytical Processing</vt:lpstr>
      <vt:lpstr>OLAP – Online Analytical Processing</vt:lpstr>
      <vt:lpstr>OLAP – Simple Retail Model</vt:lpstr>
      <vt:lpstr>OLAP Operations</vt:lpstr>
      <vt:lpstr>Types of OLAP</vt:lpstr>
      <vt:lpstr>Next Class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</dc:title>
  <dc:subject/>
  <dc:creator>University Marketing and Creative Services</dc:creator>
  <cp:keywords/>
  <dc:description/>
  <cp:lastModifiedBy>Brad Poynter</cp:lastModifiedBy>
  <cp:revision>616</cp:revision>
  <cp:lastPrinted>2011-01-24T02:49:42Z</cp:lastPrinted>
  <dcterms:created xsi:type="dcterms:W3CDTF">2011-06-30T15:04:08Z</dcterms:created>
  <dcterms:modified xsi:type="dcterms:W3CDTF">2022-10-12T17:04:32Z</dcterms:modified>
  <cp:category/>
</cp:coreProperties>
</file>

<file path=docProps/thumbnail.jpeg>
</file>